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0" r:id="rId1"/>
  </p:sldMasterIdLst>
  <p:notesMasterIdLst>
    <p:notesMasterId r:id="rId9"/>
  </p:notesMasterIdLst>
  <p:sldIdLst>
    <p:sldId id="256" r:id="rId2"/>
    <p:sldId id="257" r:id="rId3"/>
    <p:sldId id="259" r:id="rId4"/>
    <p:sldId id="260" r:id="rId5"/>
    <p:sldId id="261" r:id="rId6"/>
    <p:sldId id="262" r:id="rId7"/>
    <p:sldId id="263" r:id="rId8"/>
  </p:sldIdLst>
  <p:sldSz cx="12192000" cy="6858000"/>
  <p:notesSz cx="6858000" cy="9144000"/>
  <p:embeddedFontLst>
    <p:embeddedFont>
      <p:font typeface="Roboto" panose="02000000000000000000" pitchFamily="2" charset="0"/>
      <p:regular r:id="rId10"/>
      <p:bold r:id="rId11"/>
      <p:italic r:id="rId12"/>
      <p:boldItalic r:id="rId13"/>
    </p:embeddedFont>
    <p:embeddedFont>
      <p:font typeface="Verdana" panose="020B0604030504040204" pitchFamily="34" charset="0"/>
      <p:regular r:id="rId14"/>
      <p:bold r:id="rId15"/>
      <p:italic r:id="rId16"/>
      <p:boldItalic r:id="rId1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79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4.fntdata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font" Target="fonts/font3.fntdata"/><Relationship Id="rId17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font" Target="fonts/font7.fntdata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2.fntdata"/><Relationship Id="rId5" Type="http://schemas.openxmlformats.org/officeDocument/2006/relationships/slide" Target="slides/slide4.xml"/><Relationship Id="rId15" Type="http://schemas.openxmlformats.org/officeDocument/2006/relationships/font" Target="fonts/font6.fntdata"/><Relationship Id="rId10" Type="http://schemas.openxmlformats.org/officeDocument/2006/relationships/font" Target="fonts/font1.fntdata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font" Target="fonts/font5.fntdata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aroline Rioux" userId="d8207c4f-6fff-4a84-897f-bee94466a72f" providerId="ADAL" clId="{B6C12397-3E8B-471C-9CC4-191146824C78}"/>
    <pc:docChg chg="modSld">
      <pc:chgData name="Caroline Rioux" userId="d8207c4f-6fff-4a84-897f-bee94466a72f" providerId="ADAL" clId="{B6C12397-3E8B-471C-9CC4-191146824C78}" dt="2026-06-02T14:35:09.073" v="29" actId="20577"/>
      <pc:docMkLst>
        <pc:docMk/>
      </pc:docMkLst>
      <pc:sldChg chg="modSp mod">
        <pc:chgData name="Caroline Rioux" userId="d8207c4f-6fff-4a84-897f-bee94466a72f" providerId="ADAL" clId="{B6C12397-3E8B-471C-9CC4-191146824C78}" dt="2026-06-02T14:35:09.073" v="29" actId="20577"/>
        <pc:sldMkLst>
          <pc:docMk/>
          <pc:sldMk cId="0" sldId="260"/>
        </pc:sldMkLst>
        <pc:spChg chg="mod">
          <ac:chgData name="Caroline Rioux" userId="d8207c4f-6fff-4a84-897f-bee94466a72f" providerId="ADAL" clId="{B6C12397-3E8B-471C-9CC4-191146824C78}" dt="2026-06-02T14:35:09.073" v="29" actId="20577"/>
          <ac:spMkLst>
            <pc:docMk/>
            <pc:sldMk cId="0" sldId="260"/>
            <ac:spMk id="160" creationId="{00000000-0000-0000-0000-000000000000}"/>
          </ac:spMkLst>
        </pc:spChg>
      </pc:sldChg>
      <pc:sldChg chg="modSp mod">
        <pc:chgData name="Caroline Rioux" userId="d8207c4f-6fff-4a84-897f-bee94466a72f" providerId="ADAL" clId="{B6C12397-3E8B-471C-9CC4-191146824C78}" dt="2026-06-02T14:29:43.997" v="13" actId="20577"/>
        <pc:sldMkLst>
          <pc:docMk/>
          <pc:sldMk cId="0" sldId="261"/>
        </pc:sldMkLst>
        <pc:spChg chg="mod">
          <ac:chgData name="Caroline Rioux" userId="d8207c4f-6fff-4a84-897f-bee94466a72f" providerId="ADAL" clId="{B6C12397-3E8B-471C-9CC4-191146824C78}" dt="2026-06-02T14:29:43.997" v="13" actId="20577"/>
          <ac:spMkLst>
            <pc:docMk/>
            <pc:sldMk cId="0" sldId="261"/>
            <ac:spMk id="176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‹N°›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33c0a1d5942_0_12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0" name="Google Shape;90;g33c0a1d5942_0_12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25" tIns="45650" rIns="91325" bIns="456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g33c0a1d5942_0_122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25" tIns="45650" rIns="91325" bIns="4565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1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33c0a1d594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Google Shape;102;g33c0a1d5942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g33c0a1d5942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fr-CA"/>
              <a:t>2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33c0a1d5942_0_14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Google Shape;138;g33c0a1d5942_0_148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39;g33c0a1d5942_0_148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3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33c0a1d5942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Google Shape;156;g33c0a1d5942_0_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" name="Google Shape;157;g33c0a1d5942_0_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4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33c0a1d5942_0_15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" name="Google Shape;168;g33c0a1d5942_0_15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" name="Google Shape;169;g33c0a1d5942_0_15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fr-CA"/>
              <a:t>5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33c0a1d5942_0_15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" name="Google Shape;186;g33c0a1d5942_0_15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" name="Google Shape;187;g33c0a1d5942_0_151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fr-CA"/>
              <a:t>6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fr-C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Depuis plusieurs années on sait que l'on se doit de faire quelque chose avec notre garage municipal. </a:t>
            </a:r>
            <a:endParaRPr lang="fr-CA" b="0" dirty="0">
              <a:effectLst/>
            </a:endParaRPr>
          </a:p>
          <a:p>
            <a:br>
              <a:rPr lang="fr-CA" b="0" dirty="0">
                <a:effectLst/>
              </a:rPr>
            </a:br>
            <a:endParaRPr lang="fr-CA" b="0" dirty="0">
              <a:effectLst/>
            </a:endParaRPr>
          </a:p>
          <a:p>
            <a:pPr rtl="0"/>
            <a:r>
              <a:rPr lang="fr-C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Il est désuet, les assureurs et la </a:t>
            </a:r>
            <a:r>
              <a:rPr lang="fr-C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cnesst</a:t>
            </a:r>
            <a:r>
              <a:rPr lang="fr-C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nous exigent des modifications qui frisent le demi million de dollar et avec le cout des mandat externe de voirie, on </a:t>
            </a:r>
            <a:r>
              <a:rPr lang="fr-C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realise</a:t>
            </a:r>
            <a:r>
              <a:rPr lang="fr-C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que </a:t>
            </a:r>
            <a:r>
              <a:rPr lang="fr-C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loon</a:t>
            </a:r>
            <a:r>
              <a:rPr lang="fr-C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est gagnant dans notre </a:t>
            </a:r>
            <a:r>
              <a:rPr lang="fr-C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straategie</a:t>
            </a:r>
            <a:r>
              <a:rPr lang="fr-C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de faire nous </a:t>
            </a:r>
            <a:r>
              <a:rPr lang="fr-C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meme</a:t>
            </a:r>
            <a:r>
              <a:rPr lang="fr-C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. </a:t>
            </a:r>
            <a:endParaRPr lang="fr-CA" b="0" dirty="0">
              <a:effectLst/>
            </a:endParaRPr>
          </a:p>
          <a:p>
            <a:br>
              <a:rPr lang="fr-CA" b="0" dirty="0">
                <a:effectLst/>
              </a:rPr>
            </a:br>
            <a:endParaRPr lang="fr-CA" b="0" dirty="0">
              <a:effectLst/>
            </a:endParaRPr>
          </a:p>
          <a:p>
            <a:pPr rtl="0"/>
            <a:r>
              <a:rPr lang="fr-C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Ceci </a:t>
            </a:r>
            <a:r>
              <a:rPr lang="fr-C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etant</a:t>
            </a:r>
            <a:r>
              <a:rPr lang="fr-C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dit, les estimés pour la construction d'un garage nous paraissent hors de prix. On parlait de 1.6M il l'an passé et on estime la facture </a:t>
            </a:r>
            <a:r>
              <a:rPr lang="fr-C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maintant</a:t>
            </a:r>
            <a:r>
              <a:rPr lang="fr-C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a un montant beaucoup plus élevé. Tous les efforts on étaient fait dans la conception </a:t>
            </a:r>
            <a:r>
              <a:rPr lang="fr-C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poiur</a:t>
            </a:r>
            <a:r>
              <a:rPr lang="fr-C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minimiser les couts, </a:t>
            </a:r>
            <a:r>
              <a:rPr lang="fr-C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nosu</a:t>
            </a:r>
            <a:r>
              <a:rPr lang="fr-C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avons </a:t>
            </a:r>
            <a:r>
              <a:rPr lang="fr-C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etudié</a:t>
            </a:r>
            <a:r>
              <a:rPr lang="fr-C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les comparables dans </a:t>
            </a:r>
            <a:r>
              <a:rPr lang="fr-C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dautres</a:t>
            </a:r>
            <a:r>
              <a:rPr lang="fr-C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fr-C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municiaplite</a:t>
            </a:r>
            <a:r>
              <a:rPr lang="fr-C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qui ont construit des garage semblables </a:t>
            </a:r>
            <a:r>
              <a:rPr lang="fr-C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dernierement</a:t>
            </a:r>
            <a:r>
              <a:rPr lang="fr-C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et le constat reste inchangé. On s'attend  a un cout plus </a:t>
            </a:r>
            <a:r>
              <a:rPr lang="fr-C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eleve</a:t>
            </a:r>
            <a:r>
              <a:rPr lang="fr-C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mais on veut laisser les lois du marches nous donner l’estimé précis lors de notre appel d’offre. </a:t>
            </a:r>
            <a:endParaRPr lang="fr-CA" b="0" dirty="0">
              <a:effectLst/>
            </a:endParaRPr>
          </a:p>
          <a:p>
            <a:br>
              <a:rPr lang="fr-CA" b="0" dirty="0">
                <a:effectLst/>
              </a:rPr>
            </a:br>
            <a:endParaRPr lang="fr-CA" b="0" dirty="0">
              <a:effectLst/>
            </a:endParaRPr>
          </a:p>
          <a:p>
            <a:pPr rtl="0"/>
            <a:r>
              <a:rPr lang="fr-C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Malgré le cout élevé, je vous explique  l’</a:t>
            </a:r>
            <a:r>
              <a:rPr lang="fr-C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opportunite</a:t>
            </a:r>
            <a:r>
              <a:rPr lang="fr-C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de la subvention que l’on a obtenu et qui rend le projet abordable pour les Racinois.  Nous avons obtenu une aide qui </a:t>
            </a:r>
            <a:r>
              <a:rPr lang="fr-C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defrait</a:t>
            </a:r>
            <a:r>
              <a:rPr lang="fr-C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78% des couts du projet. Tous le monde a qui je parle me dis que l’on ne reverra plus ca. Le projet d’un nouveau garage devient donc accessible et dans le </a:t>
            </a:r>
            <a:r>
              <a:rPr lang="fr-C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meme</a:t>
            </a:r>
            <a:r>
              <a:rPr lang="fr-C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ordre de grandeur que de patcher notre vieux garage qui serait non durable.  En allant de l’avant avec le projet du garage, on enrichie le patrimoine de notre </a:t>
            </a:r>
            <a:r>
              <a:rPr lang="fr-C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municiaplite</a:t>
            </a:r>
            <a:r>
              <a:rPr lang="fr-C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et on se donne les outils pour </a:t>
            </a:r>
            <a:r>
              <a:rPr lang="fr-C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etre</a:t>
            </a:r>
            <a:r>
              <a:rPr lang="fr-C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efficace en voirie et rendre les services que vous vous attendez de la municipalité. </a:t>
            </a:r>
            <a:endParaRPr lang="fr-CA" b="0" dirty="0">
              <a:effectLst/>
            </a:endParaRPr>
          </a:p>
          <a:p>
            <a:br>
              <a:rPr lang="fr-CA" b="0" dirty="0">
                <a:effectLst/>
              </a:rPr>
            </a:br>
            <a:endParaRPr lang="fr-CA" b="0" dirty="0">
              <a:effectLst/>
            </a:endParaRPr>
          </a:p>
          <a:p>
            <a:pPr rtl="0"/>
            <a:r>
              <a:rPr lang="fr-C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Ca va me faire plaisir, ainsi qu’aux </a:t>
            </a:r>
            <a:r>
              <a:rPr lang="fr-CA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memmbres</a:t>
            </a:r>
            <a:r>
              <a:rPr lang="fr-CA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du conseil,  d’en discuter avec vous. </a:t>
            </a:r>
            <a:endParaRPr lang="fr-CA" b="0" dirty="0">
              <a:effectLst/>
            </a:endParaRPr>
          </a:p>
          <a:p>
            <a:br>
              <a:rPr lang="fr-CA" b="0" dirty="0">
                <a:effectLst/>
              </a:rPr>
            </a:br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</a:t>
            </a:fld>
            <a:endParaRPr lang="fr-CA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912791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e de titr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vertical et texte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2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2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e de titre 1">
  <p:cSld name="Diapositive de titr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3"/>
          <p:cNvSpPr>
            <a:spLocks noGrp="1"/>
          </p:cNvSpPr>
          <p:nvPr>
            <p:ph type="pic" idx="2"/>
          </p:nvPr>
        </p:nvSpPr>
        <p:spPr>
          <a:xfrm>
            <a:off x="458724" y="457200"/>
            <a:ext cx="11274600" cy="5943600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/>
          <a:lstStyle/>
          <a:p>
            <a:endParaRPr lang="fr-CA"/>
          </a:p>
        </p:txBody>
      </p:sp>
      <p:sp>
        <p:nvSpPr>
          <p:cNvPr id="86" name="Google Shape;86;p13"/>
          <p:cNvSpPr txBox="1">
            <a:spLocks noGrp="1"/>
          </p:cNvSpPr>
          <p:nvPr>
            <p:ph type="ctrTitle"/>
          </p:nvPr>
        </p:nvSpPr>
        <p:spPr>
          <a:xfrm>
            <a:off x="1005840" y="1901952"/>
            <a:ext cx="4078200" cy="20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Bodoni"/>
              <a:buNone/>
              <a:defRPr sz="54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13"/>
          <p:cNvSpPr txBox="1">
            <a:spLocks noGrp="1"/>
          </p:cNvSpPr>
          <p:nvPr>
            <p:ph type="subTitle" idx="1"/>
          </p:nvPr>
        </p:nvSpPr>
        <p:spPr>
          <a:xfrm>
            <a:off x="1005840" y="3995928"/>
            <a:ext cx="4078200" cy="64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et contenu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de section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4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ux contenus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5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6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6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6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6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6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seul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u avec légende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avec légende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1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et texte vertical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1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‹N°›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‹N°›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1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g"/><Relationship Id="rId5" Type="http://schemas.openxmlformats.org/officeDocument/2006/relationships/image" Target="../media/image11.jp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emf"/><Relationship Id="rId5" Type="http://schemas.openxmlformats.org/officeDocument/2006/relationships/image" Target="../media/image15.png"/><Relationship Id="rId4" Type="http://schemas.openxmlformats.org/officeDocument/2006/relationships/image" Target="../media/image1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4"/>
          <p:cNvSpPr txBox="1">
            <a:spLocks noGrp="1"/>
          </p:cNvSpPr>
          <p:nvPr>
            <p:ph type="ctrTitle"/>
          </p:nvPr>
        </p:nvSpPr>
        <p:spPr>
          <a:xfrm>
            <a:off x="1005840" y="1901952"/>
            <a:ext cx="4078200" cy="20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Bodoni"/>
              <a:buNone/>
            </a:pPr>
            <a:r>
              <a:rPr lang="fr-CA"/>
              <a:t>Programme de l’événement de collectefgsdfgsdfgdfgsdfgsdfg</a:t>
            </a:r>
            <a:endParaRPr/>
          </a:p>
        </p:txBody>
      </p:sp>
      <p:sp>
        <p:nvSpPr>
          <p:cNvPr id="94" name="Google Shape;94;p14"/>
          <p:cNvSpPr txBox="1">
            <a:spLocks noGrp="1"/>
          </p:cNvSpPr>
          <p:nvPr>
            <p:ph type="subTitle" idx="1"/>
          </p:nvPr>
        </p:nvSpPr>
        <p:spPr>
          <a:xfrm>
            <a:off x="1005840" y="3995928"/>
            <a:ext cx="4078200" cy="64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</a:pPr>
            <a:r>
              <a:rPr lang="fr-CA"/>
              <a:t>École élémentaire Jean Macé</a:t>
            </a:r>
            <a:endParaRPr/>
          </a:p>
        </p:txBody>
      </p:sp>
      <p:sp>
        <p:nvSpPr>
          <p:cNvPr id="95" name="Google Shape;95;p14"/>
          <p:cNvSpPr txBox="1"/>
          <p:nvPr/>
        </p:nvSpPr>
        <p:spPr>
          <a:xfrm>
            <a:off x="8776355" y="3429000"/>
            <a:ext cx="1055700" cy="44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2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2025</a:t>
            </a:r>
            <a:endParaRPr sz="54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7" name="Google Shape;97;p14" descr="Une image contenant Police, logo, texte, Graphique&#10;&#10;Description générée automatiquement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86900" y="94954"/>
            <a:ext cx="2023877" cy="1619103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p14"/>
          <p:cNvSpPr txBox="1"/>
          <p:nvPr/>
        </p:nvSpPr>
        <p:spPr>
          <a:xfrm>
            <a:off x="570430" y="4683189"/>
            <a:ext cx="4513500" cy="101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14"/>
          <p:cNvSpPr txBox="1"/>
          <p:nvPr/>
        </p:nvSpPr>
        <p:spPr>
          <a:xfrm>
            <a:off x="275566" y="1335512"/>
            <a:ext cx="5998200" cy="494336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6300" b="1" dirty="0">
                <a:solidFill>
                  <a:srgbClr val="003369"/>
                </a:solidFill>
                <a:latin typeface="Verdana"/>
                <a:ea typeface="Verdana"/>
                <a:cs typeface="Verdana"/>
                <a:sym typeface="Verdana"/>
              </a:rPr>
              <a:t>Vision Stratégique</a:t>
            </a:r>
            <a:endParaRPr sz="6300" b="1" dirty="0">
              <a:solidFill>
                <a:srgbClr val="003369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500" b="1" dirty="0">
              <a:solidFill>
                <a:srgbClr val="003369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4500" b="1" dirty="0">
                <a:solidFill>
                  <a:srgbClr val="003369"/>
                </a:solidFill>
                <a:latin typeface="Verdana"/>
                <a:ea typeface="Verdana"/>
                <a:cs typeface="Verdana"/>
                <a:sym typeface="Verdana"/>
              </a:rPr>
              <a:t>Notre vision sur le futur garage municipal</a:t>
            </a:r>
            <a:endParaRPr sz="4500" b="1" dirty="0">
              <a:solidFill>
                <a:srgbClr val="003369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9531EE77-4AE3-EDC8-C193-53556FD0B6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07962" y="591051"/>
            <a:ext cx="5105662" cy="5188217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2E275BDE-D6CC-56C4-9501-35C94F60EB2D}"/>
              </a:ext>
            </a:extLst>
          </p:cNvPr>
          <p:cNvSpPr txBox="1"/>
          <p:nvPr/>
        </p:nvSpPr>
        <p:spPr>
          <a:xfrm>
            <a:off x="198783" y="6466775"/>
            <a:ext cx="10310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dirty="0"/>
              <a:t>JUIN 2026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Google Shape;105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4623" y="1502150"/>
            <a:ext cx="4218101" cy="5099875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15"/>
          <p:cNvSpPr txBox="1">
            <a:spLocks noGrp="1"/>
          </p:cNvSpPr>
          <p:nvPr>
            <p:ph type="ctrTitle"/>
          </p:nvPr>
        </p:nvSpPr>
        <p:spPr>
          <a:xfrm>
            <a:off x="602998" y="151525"/>
            <a:ext cx="9272522" cy="12768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fr-CA" sz="3270" b="1" dirty="0">
                <a:solidFill>
                  <a:srgbClr val="003369"/>
                </a:solidFill>
                <a:latin typeface="Verdana"/>
                <a:ea typeface="Verdana"/>
                <a:cs typeface="Verdana"/>
                <a:sym typeface="Verdana"/>
              </a:rPr>
              <a:t>En lien avec notre planification stratégique de 2023</a:t>
            </a:r>
            <a:endParaRPr sz="3270" b="1" dirty="0">
              <a:solidFill>
                <a:srgbClr val="003369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07" name="Google Shape;107;p15"/>
          <p:cNvSpPr txBox="1">
            <a:spLocks noGrp="1"/>
          </p:cNvSpPr>
          <p:nvPr>
            <p:ph type="ctrTitle"/>
          </p:nvPr>
        </p:nvSpPr>
        <p:spPr>
          <a:xfrm>
            <a:off x="4915725" y="1502150"/>
            <a:ext cx="6922800" cy="12768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fr-CA" sz="2470" b="1" dirty="0">
                <a:solidFill>
                  <a:srgbClr val="003369"/>
                </a:solidFill>
                <a:latin typeface="Verdana"/>
                <a:ea typeface="Verdana"/>
                <a:cs typeface="Verdana"/>
                <a:sym typeface="Verdana"/>
              </a:rPr>
              <a:t>Le conseil s’en inspire pour orienter ses décisions</a:t>
            </a:r>
            <a:endParaRPr sz="2470" b="1" dirty="0">
              <a:solidFill>
                <a:srgbClr val="003369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08" name="Google Shape;108;p15"/>
          <p:cNvSpPr/>
          <p:nvPr/>
        </p:nvSpPr>
        <p:spPr>
          <a:xfrm>
            <a:off x="4537475" y="3491175"/>
            <a:ext cx="1295100" cy="2154900"/>
          </a:xfrm>
          <a:prstGeom prst="striped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9" name="Google Shape;109;p15"/>
          <p:cNvSpPr txBox="1">
            <a:spLocks noGrp="1"/>
          </p:cNvSpPr>
          <p:nvPr>
            <p:ph type="ctrTitle"/>
          </p:nvPr>
        </p:nvSpPr>
        <p:spPr>
          <a:xfrm>
            <a:off x="6015175" y="3120150"/>
            <a:ext cx="6922800" cy="617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fr-CA" sz="2070" b="1">
                <a:solidFill>
                  <a:srgbClr val="003369"/>
                </a:solidFill>
                <a:latin typeface="Verdana"/>
                <a:ea typeface="Verdana"/>
                <a:cs typeface="Verdana"/>
                <a:sym typeface="Verdana"/>
              </a:rPr>
              <a:t>La vision se décline en 5 orientations…</a:t>
            </a:r>
            <a:endParaRPr sz="2070" b="1">
              <a:solidFill>
                <a:srgbClr val="003369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10" name="Google Shape;110;p15"/>
          <p:cNvSpPr txBox="1">
            <a:spLocks noGrp="1"/>
          </p:cNvSpPr>
          <p:nvPr>
            <p:ph type="ctrTitle"/>
          </p:nvPr>
        </p:nvSpPr>
        <p:spPr>
          <a:xfrm>
            <a:off x="5953025" y="4478100"/>
            <a:ext cx="6922800" cy="617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fr-CA" sz="2070" b="1">
                <a:solidFill>
                  <a:srgbClr val="003369"/>
                </a:solidFill>
                <a:latin typeface="Verdana"/>
                <a:ea typeface="Verdana"/>
                <a:cs typeface="Verdana"/>
                <a:sym typeface="Verdana"/>
              </a:rPr>
              <a:t>… une douzaine d’objectifs</a:t>
            </a:r>
            <a:endParaRPr sz="2070" b="1">
              <a:solidFill>
                <a:srgbClr val="003369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11" name="Google Shape;111;p15"/>
          <p:cNvSpPr txBox="1">
            <a:spLocks noGrp="1"/>
          </p:cNvSpPr>
          <p:nvPr>
            <p:ph type="ctrTitle"/>
          </p:nvPr>
        </p:nvSpPr>
        <p:spPr>
          <a:xfrm>
            <a:off x="6015175" y="5028375"/>
            <a:ext cx="6922800" cy="617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fr-CA" sz="2070" b="1">
                <a:solidFill>
                  <a:srgbClr val="003369"/>
                </a:solidFill>
                <a:latin typeface="Verdana"/>
                <a:ea typeface="Verdana"/>
                <a:cs typeface="Verdana"/>
                <a:sym typeface="Verdana"/>
              </a:rPr>
              <a:t>… et 55 actions</a:t>
            </a:r>
            <a:endParaRPr sz="2070" b="1">
              <a:solidFill>
                <a:srgbClr val="003369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12" name="Google Shape;112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65375" y="3848250"/>
            <a:ext cx="5723749" cy="519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15" descr="Une image contenant Police, logo, texte, Graphique&#10;&#10;Description générée automatiquement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815326" y="5774850"/>
            <a:ext cx="1175077" cy="9400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1" name="Google Shape;141;p17"/>
          <p:cNvGrpSpPr/>
          <p:nvPr/>
        </p:nvGrpSpPr>
        <p:grpSpPr>
          <a:xfrm>
            <a:off x="137463" y="913288"/>
            <a:ext cx="8381361" cy="5108474"/>
            <a:chOff x="0" y="1189989"/>
            <a:chExt cx="6286178" cy="3831451"/>
          </a:xfrm>
        </p:grpSpPr>
        <p:sp>
          <p:nvSpPr>
            <p:cNvPr id="142" name="Google Shape;142;p17"/>
            <p:cNvSpPr/>
            <p:nvPr/>
          </p:nvSpPr>
          <p:spPr>
            <a:xfrm>
              <a:off x="0" y="1189989"/>
              <a:ext cx="2214600" cy="669000"/>
            </a:xfrm>
            <a:prstGeom prst="homePlate">
              <a:avLst>
                <a:gd name="adj" fmla="val 50000"/>
              </a:avLst>
            </a:prstGeom>
            <a:solidFill>
              <a:srgbClr val="155B5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-CA" sz="19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Village convivial</a:t>
              </a:r>
              <a:endParaRPr sz="19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43" name="Google Shape;143;p17"/>
            <p:cNvSpPr txBox="1"/>
            <p:nvPr/>
          </p:nvSpPr>
          <p:spPr>
            <a:xfrm>
              <a:off x="4661678" y="2670940"/>
              <a:ext cx="1624500" cy="2350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-CA" sz="1500">
                  <a:latin typeface="Roboto"/>
                  <a:ea typeface="Roboto"/>
                  <a:cs typeface="Roboto"/>
                  <a:sym typeface="Roboto"/>
                </a:rPr>
                <a:t>Renforcer la convivialité du coeur villageois, en améliorant notamment les services aux</a:t>
              </a:r>
              <a:endParaRPr sz="1500">
                <a:latin typeface="Roboto"/>
                <a:ea typeface="Roboto"/>
                <a:cs typeface="Roboto"/>
                <a:sym typeface="Roboto"/>
              </a:endParaRPr>
            </a:p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-CA" sz="1500">
                  <a:latin typeface="Roboto"/>
                  <a:ea typeface="Roboto"/>
                  <a:cs typeface="Roboto"/>
                  <a:sym typeface="Roboto"/>
                </a:rPr>
                <a:t>citoyens</a:t>
              </a:r>
              <a:endParaRPr sz="1500">
                <a:latin typeface="Roboto"/>
                <a:ea typeface="Roboto"/>
                <a:cs typeface="Roboto"/>
                <a:sym typeface="Roboto"/>
              </a:endParaRPr>
            </a:p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500"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144" name="Google Shape;144;p17"/>
          <p:cNvSpPr/>
          <p:nvPr/>
        </p:nvSpPr>
        <p:spPr>
          <a:xfrm>
            <a:off x="2588501" y="913002"/>
            <a:ext cx="2751931" cy="891978"/>
          </a:xfrm>
          <a:prstGeom prst="chevron">
            <a:avLst>
              <a:gd name="adj" fmla="val 50000"/>
            </a:avLst>
          </a:prstGeom>
          <a:solidFill>
            <a:srgbClr val="1B786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9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45" name="Google Shape;145;p17"/>
          <p:cNvSpPr/>
          <p:nvPr/>
        </p:nvSpPr>
        <p:spPr>
          <a:xfrm>
            <a:off x="9302600" y="913002"/>
            <a:ext cx="2751931" cy="891978"/>
          </a:xfrm>
          <a:prstGeom prst="chevron">
            <a:avLst>
              <a:gd name="adj" fmla="val 50000"/>
            </a:avLst>
          </a:prstGeom>
          <a:solidFill>
            <a:srgbClr val="249C9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9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46" name="Google Shape;146;p17"/>
          <p:cNvSpPr/>
          <p:nvPr/>
        </p:nvSpPr>
        <p:spPr>
          <a:xfrm>
            <a:off x="4826345" y="913002"/>
            <a:ext cx="2751931" cy="891978"/>
          </a:xfrm>
          <a:prstGeom prst="chevron">
            <a:avLst>
              <a:gd name="adj" fmla="val 50000"/>
            </a:avLst>
          </a:prstGeom>
          <a:solidFill>
            <a:srgbClr val="1D7E7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9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47" name="Google Shape;147;p17"/>
          <p:cNvSpPr/>
          <p:nvPr/>
        </p:nvSpPr>
        <p:spPr>
          <a:xfrm>
            <a:off x="7064412" y="913000"/>
            <a:ext cx="2904327" cy="891978"/>
          </a:xfrm>
          <a:prstGeom prst="chevron">
            <a:avLst>
              <a:gd name="adj" fmla="val 50000"/>
            </a:avLst>
          </a:prstGeom>
          <a:solidFill>
            <a:srgbClr val="1F887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9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48" name="Google Shape;148;p17"/>
          <p:cNvSpPr txBox="1">
            <a:spLocks noGrp="1"/>
          </p:cNvSpPr>
          <p:nvPr>
            <p:ph type="ctrTitle"/>
          </p:nvPr>
        </p:nvSpPr>
        <p:spPr>
          <a:xfrm>
            <a:off x="320375" y="113950"/>
            <a:ext cx="11343900" cy="1129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fr-CA" sz="2970" b="1" dirty="0">
                <a:solidFill>
                  <a:srgbClr val="003369"/>
                </a:solidFill>
                <a:latin typeface="Verdana"/>
                <a:ea typeface="Verdana"/>
                <a:cs typeface="Verdana"/>
                <a:sym typeface="Verdana"/>
              </a:rPr>
              <a:t>Le garage dans le plan stratégique</a:t>
            </a:r>
            <a:endParaRPr sz="2970" b="1" dirty="0">
              <a:solidFill>
                <a:srgbClr val="003369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endParaRPr sz="2970" b="1" dirty="0">
              <a:solidFill>
                <a:srgbClr val="003369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49" name="Google Shape;149;p17"/>
          <p:cNvSpPr txBox="1"/>
          <p:nvPr/>
        </p:nvSpPr>
        <p:spPr>
          <a:xfrm>
            <a:off x="517975" y="2890300"/>
            <a:ext cx="10649700" cy="3698400"/>
          </a:xfrm>
          <a:prstGeom prst="rect">
            <a:avLst/>
          </a:prstGeom>
          <a:solidFill>
            <a:srgbClr val="155B55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highlight>
                <a:srgbClr val="155B55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50" name="Google Shape;150;p17"/>
          <p:cNvCxnSpPr/>
          <p:nvPr/>
        </p:nvCxnSpPr>
        <p:spPr>
          <a:xfrm>
            <a:off x="186475" y="1895800"/>
            <a:ext cx="404100" cy="1118700"/>
          </a:xfrm>
          <a:prstGeom prst="straightConnector1">
            <a:avLst/>
          </a:prstGeom>
          <a:noFill/>
          <a:ln w="114300" cap="flat" cmpd="sng">
            <a:solidFill>
              <a:srgbClr val="155B5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51" name="Google Shape;151;p17"/>
          <p:cNvCxnSpPr/>
          <p:nvPr/>
        </p:nvCxnSpPr>
        <p:spPr>
          <a:xfrm>
            <a:off x="2640475" y="1976638"/>
            <a:ext cx="8527200" cy="957000"/>
          </a:xfrm>
          <a:prstGeom prst="straightConnector1">
            <a:avLst/>
          </a:prstGeom>
          <a:noFill/>
          <a:ln w="114300" cap="flat" cmpd="sng">
            <a:solidFill>
              <a:srgbClr val="155B5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52" name="Google Shape;152;p17"/>
          <p:cNvSpPr txBox="1"/>
          <p:nvPr/>
        </p:nvSpPr>
        <p:spPr>
          <a:xfrm>
            <a:off x="590575" y="3105325"/>
            <a:ext cx="9986700" cy="235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2400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Objectif 1.1  Consolider le noyau villageois en un espace dynamique et animé</a:t>
            </a:r>
            <a:endParaRPr sz="2400" dirty="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21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Action 1.1.2 : Renforcer l'îlot central pour en faire le cœur du village en planifiant la gestion des terrains municipaux</a:t>
            </a:r>
            <a:endParaRPr sz="21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2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La fiche B mentionne aussi l’opportunité de:</a:t>
            </a:r>
            <a:endParaRPr sz="2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-CA" sz="2100" i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Valoriser les terrains municipaux, en déménageant le garage municipal vers des terrains</a:t>
            </a:r>
            <a:endParaRPr sz="2100" i="1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-CA" sz="2100" i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municipaux vacants dans le parc industriel.</a:t>
            </a:r>
            <a:endParaRPr sz="2100" i="1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00" i="1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3" name="Google Shape;153;p17" descr="Une image contenant Police, logo, texte, Graphique&#10;&#10;Description générée automatiquement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67675" y="5701963"/>
            <a:ext cx="1024325" cy="7385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18"/>
          <p:cNvSpPr txBox="1">
            <a:spLocks noGrp="1"/>
          </p:cNvSpPr>
          <p:nvPr>
            <p:ph type="title" idx="4294967295"/>
          </p:nvPr>
        </p:nvSpPr>
        <p:spPr>
          <a:xfrm>
            <a:off x="289933" y="53699"/>
            <a:ext cx="6960704" cy="85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r-CA" sz="2970" b="1" dirty="0">
                <a:solidFill>
                  <a:srgbClr val="003369"/>
                </a:solidFill>
                <a:latin typeface="Verdana"/>
                <a:ea typeface="Verdana"/>
                <a:cs typeface="Verdana"/>
                <a:sym typeface="Verdana"/>
              </a:rPr>
              <a:t>Pourquoi un nouveau garage?</a:t>
            </a:r>
            <a:endParaRPr sz="2970" b="1" dirty="0">
              <a:solidFill>
                <a:srgbClr val="003369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60" name="Google Shape;160;p18"/>
          <p:cNvSpPr txBox="1">
            <a:spLocks noGrp="1"/>
          </p:cNvSpPr>
          <p:nvPr>
            <p:ph type="body" idx="4294967295"/>
          </p:nvPr>
        </p:nvSpPr>
        <p:spPr>
          <a:xfrm>
            <a:off x="118004" y="907774"/>
            <a:ext cx="6117144" cy="553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u="sng"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900"/>
              <a:buNone/>
            </a:pPr>
            <a:r>
              <a:rPr lang="fr-CA" sz="2900" b="1" u="sng" dirty="0"/>
              <a:t>Les besoins </a:t>
            </a:r>
            <a:r>
              <a:rPr lang="fr-CA" sz="2900" b="1" dirty="0"/>
              <a:t> </a:t>
            </a: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900"/>
              <a:buNone/>
            </a:pPr>
            <a:endParaRPr b="1"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900"/>
              <a:buChar char="•"/>
            </a:pPr>
            <a:r>
              <a:rPr lang="fr-CA" sz="2900" dirty="0"/>
              <a:t>Investissements urgents nécessaires</a:t>
            </a:r>
          </a:p>
          <a:p>
            <a:pPr marL="228600" indent="-228600">
              <a:buSzPts val="2900"/>
            </a:pPr>
            <a:r>
              <a:rPr lang="fr-CA" dirty="0"/>
              <a:t>Relocaliser hors du cœur villageois</a:t>
            </a:r>
          </a:p>
          <a:p>
            <a:pPr marL="228600" lvl="0" indent="-228600">
              <a:buSzPts val="2900"/>
            </a:pPr>
            <a:r>
              <a:rPr lang="fr-CA" dirty="0"/>
              <a:t>Espace exigu sur le terrain du garage</a:t>
            </a: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900"/>
              <a:buNone/>
            </a:pP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900"/>
              <a:buNone/>
            </a:pPr>
            <a:r>
              <a:rPr lang="fr-CA" sz="2900" dirty="0"/>
              <a:t>L’état du vieux garage nécessite des rénovations de plus de 400 000$ pour les usages de la municipalité. Mise aux normes </a:t>
            </a:r>
            <a:r>
              <a:rPr lang="fr-CA" sz="2900"/>
              <a:t>de la CNESST </a:t>
            </a:r>
            <a:r>
              <a:rPr lang="fr-CA" sz="2900" dirty="0"/>
              <a:t>et demandes de l’assureur.</a:t>
            </a: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900"/>
              <a:buNone/>
            </a:pPr>
            <a:endParaRPr dirty="0"/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7E768B76-3FA6-93D2-CD4D-A81358D2DD3B}"/>
              </a:ext>
            </a:extLst>
          </p:cNvPr>
          <p:cNvGrpSpPr/>
          <p:nvPr/>
        </p:nvGrpSpPr>
        <p:grpSpPr>
          <a:xfrm>
            <a:off x="10051773" y="143098"/>
            <a:ext cx="1938629" cy="2149528"/>
            <a:chOff x="9089813" y="1851555"/>
            <a:chExt cx="2783840" cy="2957512"/>
          </a:xfrm>
        </p:grpSpPr>
        <p:pic>
          <p:nvPicPr>
            <p:cNvPr id="163" name="Google Shape;163;p18"/>
            <p:cNvPicPr preferRelativeResize="0"/>
            <p:nvPr/>
          </p:nvPicPr>
          <p:blipFill rotWithShape="1">
            <a:blip r:embed="rId3">
              <a:alphaModFix/>
            </a:blip>
            <a:srcRect l="18745" r="49089" b="33652"/>
            <a:stretch>
              <a:fillRect/>
            </a:stretch>
          </p:blipFill>
          <p:spPr>
            <a:xfrm>
              <a:off x="9089813" y="1851555"/>
              <a:ext cx="2783840" cy="295751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4" name="Google Shape;164;p18"/>
            <p:cNvSpPr/>
            <p:nvPr/>
          </p:nvSpPr>
          <p:spPr>
            <a:xfrm>
              <a:off x="9314283" y="2030983"/>
              <a:ext cx="1784413" cy="887700"/>
            </a:xfrm>
            <a:prstGeom prst="rect">
              <a:avLst/>
            </a:prstGeom>
            <a:noFill/>
            <a:ln w="38100" cap="flat" cmpd="sng">
              <a:solidFill>
                <a:srgbClr val="FF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65" name="Google Shape;165;p18" descr="Une image contenant Police, logo, texte, Graphique&#10;&#10;Description générée automatiquement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815326" y="5774850"/>
            <a:ext cx="1175077" cy="940052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5E3A8E64-38BB-AB6E-015F-032CB0CABC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28195" y="4003040"/>
            <a:ext cx="3735014" cy="2801261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93EAFB52-7D15-7E7B-23C9-B9DF2D96FAD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7999009" y="411791"/>
            <a:ext cx="2149526" cy="1612145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EA3FF571-6C82-B1E8-1453-2B31B747256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400000">
            <a:off x="9365644" y="2755114"/>
            <a:ext cx="3180522" cy="2385392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19"/>
          <p:cNvSpPr txBox="1">
            <a:spLocks noGrp="1"/>
          </p:cNvSpPr>
          <p:nvPr>
            <p:ph type="title" idx="4294967295"/>
          </p:nvPr>
        </p:nvSpPr>
        <p:spPr>
          <a:xfrm>
            <a:off x="470242" y="290361"/>
            <a:ext cx="4658648" cy="6432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r-CA" sz="2970" b="1" dirty="0">
                <a:solidFill>
                  <a:srgbClr val="003369"/>
                </a:solidFill>
                <a:latin typeface="Verdana"/>
                <a:ea typeface="Verdana"/>
                <a:cs typeface="Verdana"/>
                <a:sym typeface="Verdana"/>
              </a:rPr>
              <a:t>Le nouveau garage</a:t>
            </a:r>
            <a:endParaRPr sz="2970" b="1" dirty="0">
              <a:solidFill>
                <a:srgbClr val="003369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73" name="Google Shape;173;p19"/>
          <p:cNvSpPr/>
          <p:nvPr/>
        </p:nvSpPr>
        <p:spPr>
          <a:xfrm>
            <a:off x="9428085" y="3986074"/>
            <a:ext cx="585900" cy="337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4" name="Google Shape;174;p19"/>
          <p:cNvSpPr txBox="1"/>
          <p:nvPr/>
        </p:nvSpPr>
        <p:spPr>
          <a:xfrm>
            <a:off x="10057753" y="4797980"/>
            <a:ext cx="213000" cy="369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5" name="Google Shape;175;p19"/>
          <p:cNvSpPr/>
          <p:nvPr/>
        </p:nvSpPr>
        <p:spPr>
          <a:xfrm>
            <a:off x="9658904" y="4474346"/>
            <a:ext cx="186300" cy="153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6" name="Google Shape;176;p19"/>
          <p:cNvSpPr txBox="1">
            <a:spLocks noGrp="1"/>
          </p:cNvSpPr>
          <p:nvPr>
            <p:ph type="body" idx="4294967295"/>
          </p:nvPr>
        </p:nvSpPr>
        <p:spPr>
          <a:xfrm>
            <a:off x="164433" y="1090745"/>
            <a:ext cx="4804500" cy="267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32500" lnSpcReduction="2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6156"/>
              <a:buNone/>
            </a:pPr>
            <a:r>
              <a:rPr lang="fr-CA" sz="7744" dirty="0"/>
              <a:t>À ce </a:t>
            </a:r>
            <a:r>
              <a:rPr lang="fr-CA" sz="7344" dirty="0"/>
              <a:t>stade, ce qui a été demandé:</a:t>
            </a:r>
            <a:endParaRPr sz="7344" dirty="0"/>
          </a:p>
          <a:p>
            <a:pPr marL="228600" lvl="0" indent="-220729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fr-CA" sz="7344" dirty="0"/>
              <a:t>Conception sobre répondant aux besoins de base</a:t>
            </a:r>
            <a:endParaRPr sz="7344" dirty="0"/>
          </a:p>
          <a:p>
            <a:pPr marL="228600" lvl="0" indent="-220729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fr-CA" sz="7344" dirty="0"/>
              <a:t>Une superficie d’entreposage selon nos besoins</a:t>
            </a:r>
            <a:endParaRPr sz="7344" dirty="0"/>
          </a:p>
          <a:p>
            <a:pPr marL="228600" lvl="0" indent="-220729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fr-CA" sz="7344" dirty="0"/>
              <a:t>Des surfaces de travail plus fonctionnelles et sécuritaires</a:t>
            </a:r>
            <a:endParaRPr sz="7344" dirty="0"/>
          </a:p>
          <a:p>
            <a:pPr marL="228600" lvl="0" indent="-10414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dirty="0"/>
          </a:p>
          <a:p>
            <a:pPr marL="228600" lvl="0" indent="-10414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dirty="0"/>
          </a:p>
          <a:p>
            <a:pPr marL="228600" lvl="0" indent="-10414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dirty="0"/>
          </a:p>
        </p:txBody>
      </p:sp>
      <p:pic>
        <p:nvPicPr>
          <p:cNvPr id="178" name="Google Shape;178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242369" y="3483135"/>
            <a:ext cx="3843767" cy="280311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p19"/>
          <p:cNvPicPr preferRelativeResize="0"/>
          <p:nvPr/>
        </p:nvPicPr>
        <p:blipFill rotWithShape="1">
          <a:blip r:embed="rId4">
            <a:alphaModFix/>
          </a:blip>
          <a:srcRect t="2220" r="23278"/>
          <a:stretch/>
        </p:blipFill>
        <p:spPr>
          <a:xfrm>
            <a:off x="108623" y="4619378"/>
            <a:ext cx="1716458" cy="1666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p19" descr="Intérieur D'un Atelier Mécanique Pour La Réparation De Vélos Et Un Grand  Étau Bleu À Effet Vintage Banque D'Images et Photos Libres De Droits. Image  10282300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879539" y="4323574"/>
            <a:ext cx="2935010" cy="1973457"/>
          </a:xfrm>
          <a:prstGeom prst="rect">
            <a:avLst/>
          </a:prstGeom>
          <a:noFill/>
          <a:ln>
            <a:noFill/>
          </a:ln>
        </p:spPr>
      </p:pic>
      <p:sp>
        <p:nvSpPr>
          <p:cNvPr id="182" name="Google Shape;182;p19"/>
          <p:cNvSpPr txBox="1"/>
          <p:nvPr/>
        </p:nvSpPr>
        <p:spPr>
          <a:xfrm>
            <a:off x="3775586" y="6421499"/>
            <a:ext cx="50046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IMAGES À TITRE INDICATIF SEULEMENT</a:t>
            </a:r>
            <a:endParaRPr/>
          </a:p>
        </p:txBody>
      </p:sp>
      <p:pic>
        <p:nvPicPr>
          <p:cNvPr id="183" name="Google Shape;183;p19" descr="Une image contenant Police, logo, texte, Graphique&#10;&#10;Description générée automatiquement"/>
          <p:cNvPicPr preferRelativeResize="0"/>
          <p:nvPr/>
        </p:nvPicPr>
        <p:blipFill rotWithShape="1">
          <a:blip r:embed="rId6">
            <a:alphaModFix/>
          </a:blip>
          <a:srcRect t="13632" b="18999"/>
          <a:stretch>
            <a:fillRect/>
          </a:stretch>
        </p:blipFill>
        <p:spPr>
          <a:xfrm>
            <a:off x="11007176" y="6297030"/>
            <a:ext cx="1130386" cy="5609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AFFA859A-9612-4FA5-07BF-0D22B2B3492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75579" y="3767345"/>
            <a:ext cx="3315364" cy="2518908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4DA6D72E-FED0-53F5-8E34-CDB85A64FA0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68933" y="67200"/>
            <a:ext cx="7168629" cy="2337169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20"/>
          <p:cNvSpPr txBox="1">
            <a:spLocks noGrp="1"/>
          </p:cNvSpPr>
          <p:nvPr>
            <p:ph type="body" idx="4294967295"/>
          </p:nvPr>
        </p:nvSpPr>
        <p:spPr>
          <a:xfrm>
            <a:off x="-64344" y="2278399"/>
            <a:ext cx="6588900" cy="42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1717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fr-CA" sz="2400" dirty="0"/>
              <a:t>Implanté dans la zone du parc industriel </a:t>
            </a:r>
            <a:endParaRPr dirty="0"/>
          </a:p>
          <a:p>
            <a:pPr marL="228600" lvl="0" indent="-21717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fr-CA" sz="2400" dirty="0"/>
              <a:t>Un terrain plus grand et accessible</a:t>
            </a:r>
            <a:endParaRPr dirty="0"/>
          </a:p>
          <a:p>
            <a:pPr marL="228600" lvl="0" indent="-21717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fr-CA" sz="2400" dirty="0"/>
              <a:t>Un abri extérieur annexé pour entreposer à moindre coût</a:t>
            </a:r>
            <a:endParaRPr sz="2400" dirty="0"/>
          </a:p>
          <a:p>
            <a:pPr marL="228600" lvl="0" indent="-21717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fr-CA" sz="2400" dirty="0"/>
              <a:t>Le financement:</a:t>
            </a:r>
            <a:endParaRPr dirty="0"/>
          </a:p>
          <a:p>
            <a:pPr marL="685800" lvl="1" indent="-21717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fr-CA" sz="2400" dirty="0"/>
              <a:t>On profite d’une subvention convoitée de 78% pour la construction.</a:t>
            </a:r>
          </a:p>
          <a:p>
            <a:pPr marL="228600" lvl="0" indent="-76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sz="2400"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dirty="0"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dirty="0"/>
          </a:p>
        </p:txBody>
      </p:sp>
      <p:pic>
        <p:nvPicPr>
          <p:cNvPr id="190" name="Google Shape;190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335327" y="4042076"/>
            <a:ext cx="3729900" cy="1962000"/>
          </a:xfrm>
          <a:prstGeom prst="rect">
            <a:avLst/>
          </a:prstGeom>
          <a:noFill/>
          <a:ln>
            <a:noFill/>
          </a:ln>
        </p:spPr>
      </p:pic>
      <p:sp>
        <p:nvSpPr>
          <p:cNvPr id="192" name="Google Shape;192;p20"/>
          <p:cNvSpPr txBox="1">
            <a:spLocks noGrp="1"/>
          </p:cNvSpPr>
          <p:nvPr>
            <p:ph type="title" idx="4294967295"/>
          </p:nvPr>
        </p:nvSpPr>
        <p:spPr>
          <a:xfrm>
            <a:off x="744582" y="29725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r-CA" dirty="0"/>
              <a:t>Autres avantages:</a:t>
            </a:r>
            <a:endParaRPr dirty="0"/>
          </a:p>
        </p:txBody>
      </p:sp>
      <p:sp>
        <p:nvSpPr>
          <p:cNvPr id="195" name="Google Shape;195;p20"/>
          <p:cNvSpPr/>
          <p:nvPr/>
        </p:nvSpPr>
        <p:spPr>
          <a:xfrm>
            <a:off x="10309933" y="1454922"/>
            <a:ext cx="284100" cy="2664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FF00"/>
          </a:solidFill>
          <a:ln w="12700" cap="flat" cmpd="sng">
            <a:solidFill>
              <a:srgbClr val="FFFF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7" name="Google Shape;197;p20" descr="Une image contenant Police, logo, texte, Graphique&#10;&#10;Description générée automatiquement"/>
          <p:cNvPicPr preferRelativeResize="0"/>
          <p:nvPr/>
        </p:nvPicPr>
        <p:blipFill rotWithShape="1">
          <a:blip r:embed="rId4">
            <a:alphaModFix/>
          </a:blip>
          <a:srcRect t="13988" b="22605"/>
          <a:stretch>
            <a:fillRect/>
          </a:stretch>
        </p:blipFill>
        <p:spPr>
          <a:xfrm>
            <a:off x="10930473" y="6204373"/>
            <a:ext cx="1175077" cy="59605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" name="Groupe 5">
            <a:extLst>
              <a:ext uri="{FF2B5EF4-FFF2-40B4-BE49-F238E27FC236}">
                <a16:creationId xmlns:a16="http://schemas.microsoft.com/office/drawing/2014/main" id="{E2858AAA-5ED5-1C14-1402-1A99F77F3C4A}"/>
              </a:ext>
            </a:extLst>
          </p:cNvPr>
          <p:cNvGrpSpPr/>
          <p:nvPr/>
        </p:nvGrpSpPr>
        <p:grpSpPr>
          <a:xfrm>
            <a:off x="8445037" y="3636555"/>
            <a:ext cx="3729791" cy="2567818"/>
            <a:chOff x="8445037" y="3082074"/>
            <a:chExt cx="3729791" cy="2567818"/>
          </a:xfrm>
        </p:grpSpPr>
        <p:pic>
          <p:nvPicPr>
            <p:cNvPr id="194" name="Google Shape;194;p20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8445037" y="3082074"/>
              <a:ext cx="3729791" cy="256781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" name="Google Shape;195;p20">
              <a:extLst>
                <a:ext uri="{FF2B5EF4-FFF2-40B4-BE49-F238E27FC236}">
                  <a16:creationId xmlns:a16="http://schemas.microsoft.com/office/drawing/2014/main" id="{67E02F9E-8986-4A91-C507-BDA6F0643E16}"/>
                </a:ext>
              </a:extLst>
            </p:cNvPr>
            <p:cNvSpPr/>
            <p:nvPr/>
          </p:nvSpPr>
          <p:spPr>
            <a:xfrm>
              <a:off x="11118132" y="4099583"/>
              <a:ext cx="284100" cy="2664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FFFF00"/>
            </a:solidFill>
            <a:ln w="12700" cap="flat" cmpd="sng">
              <a:solidFill>
                <a:srgbClr val="FFFF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" name="Image 1">
            <a:extLst>
              <a:ext uri="{FF2B5EF4-FFF2-40B4-BE49-F238E27FC236}">
                <a16:creationId xmlns:a16="http://schemas.microsoft.com/office/drawing/2014/main" id="{1DDC36BA-0BE0-78C9-DE16-232D893FB0A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46827" y="-1"/>
            <a:ext cx="6145173" cy="3542453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5D4B3168-F283-6014-6F7F-8399B1BC19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11427" y="-60279"/>
            <a:ext cx="12598254" cy="6978558"/>
          </a:xfrm>
          <a:prstGeom prst="rect">
            <a:avLst/>
          </a:prstGeom>
        </p:spPr>
      </p:pic>
      <p:sp>
        <p:nvSpPr>
          <p:cNvPr id="5" name="Google Shape;182;p19">
            <a:extLst>
              <a:ext uri="{FF2B5EF4-FFF2-40B4-BE49-F238E27FC236}">
                <a16:creationId xmlns:a16="http://schemas.microsoft.com/office/drawing/2014/main" id="{A90B4031-693F-6880-4E11-E345AFD11668}"/>
              </a:ext>
            </a:extLst>
          </p:cNvPr>
          <p:cNvSpPr txBox="1"/>
          <p:nvPr/>
        </p:nvSpPr>
        <p:spPr>
          <a:xfrm>
            <a:off x="-71668" y="6414725"/>
            <a:ext cx="50046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1800" b="1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IMAGE À TITRE INDICATIF SEULEMENT</a:t>
            </a:r>
            <a:endParaRPr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8876900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1507</TotalTime>
  <Words>582</Words>
  <Application>Microsoft Office PowerPoint</Application>
  <PresentationFormat>Grand écran</PresentationFormat>
  <Paragraphs>64</Paragraphs>
  <Slides>7</Slides>
  <Notes>7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7</vt:i4>
      </vt:variant>
    </vt:vector>
  </HeadingPairs>
  <TitlesOfParts>
    <vt:vector size="13" baseType="lpstr">
      <vt:lpstr>Verdana</vt:lpstr>
      <vt:lpstr>Bodoni</vt:lpstr>
      <vt:lpstr>Roboto</vt:lpstr>
      <vt:lpstr>Calibri</vt:lpstr>
      <vt:lpstr>Arial</vt:lpstr>
      <vt:lpstr>Thème Office</vt:lpstr>
      <vt:lpstr>Programme de l’événement de collectefgsdfgsdfgdfgsdfgsdfg</vt:lpstr>
      <vt:lpstr>En lien avec notre planification stratégique de 2023</vt:lpstr>
      <vt:lpstr>Le garage dans le plan stratégique </vt:lpstr>
      <vt:lpstr>Pourquoi un nouveau garage?</vt:lpstr>
      <vt:lpstr>Le nouveau garage</vt:lpstr>
      <vt:lpstr>Autres avantages: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Mario Côté</dc:creator>
  <cp:lastModifiedBy>Caroline Rioux</cp:lastModifiedBy>
  <cp:revision>20</cp:revision>
  <dcterms:modified xsi:type="dcterms:W3CDTF">2026-06-02T14:35:17Z</dcterms:modified>
</cp:coreProperties>
</file>